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Objetivo: dado imagem microscópica, identificar 3 tipos de células: Hemácias, Glóbulos Brancos e Plaquetas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c49b0f5a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c49b0f5a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c49b0f5ab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c49b0f5ab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c49b0f5ab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c49b0f5ab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Aquela mancha escura… como não é um tom de azul/roxo, não interfere.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c49b0f5ab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c49b0f5ab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c49b0f5ab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c49b0f5ab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c49b0f5ab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c49b0f5ab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c49b0f5ab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c49b0f5ab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c49b0f5ab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c49b0f5ab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c49b0f5ab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c49b0f5ab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c49b0f5ab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c49b0f5ab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Blood Cell Count Dataset. Usada para machine learning, minha solução não envolve qualquer forma de treinamento ou pré-processamento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Primeiro passo, começando pelos glóbulos brancos.Open, Closing, Dilatação, Erosão.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c49b0f5a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c49b0f5a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c49b0f5a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c49b0f5a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c49b0f5ab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c49b0f5ab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Bacio hidrográfica, represa.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c49b0f5ab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c49b0f5ab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c49b0f5a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c49b0f5a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tem um problema!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c49b0f5a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c49b0f5a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Há milhões de maracutaias que podem ser feitas aqui.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16055" l="0" r="0" t="16055"/>
          <a:stretch/>
        </p:blipFill>
        <p:spPr>
          <a:xfrm rot="10800000">
            <a:off x="0" y="488712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7950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226550" y="78500"/>
            <a:ext cx="1297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latin typeface="Raleway"/>
                <a:ea typeface="Raleway"/>
                <a:cs typeface="Raleway"/>
                <a:sym typeface="Raleway"/>
              </a:rPr>
              <a:t>ICMC/USP - 2019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1449184" y="78500"/>
            <a:ext cx="44730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aleway"/>
                <a:ea typeface="Raleway"/>
                <a:cs typeface="Raleway"/>
                <a:sym typeface="Raleway"/>
              </a:rPr>
              <a:t>Image Processing — </a:t>
            </a:r>
            <a:r>
              <a:rPr b="1" lang="pt-BR" sz="900">
                <a:latin typeface="Raleway"/>
                <a:ea typeface="Raleway"/>
                <a:cs typeface="Raleway"/>
                <a:sym typeface="Raleway"/>
              </a:rPr>
              <a:t>SCC0251/SCC5830 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622176" y="78500"/>
            <a:ext cx="1297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aleway"/>
                <a:ea typeface="Raleway"/>
                <a:cs typeface="Raleway"/>
                <a:sym typeface="Raleway"/>
              </a:rPr>
              <a:t>Final Results Report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0" name="Google Shape;10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4" name="Google Shape;104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6" name="Google Shape;116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7" name="Google Shape;117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3" name="Google Shape;12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0" name="Google Shape;13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5" name="Google Shape;135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1" name="Google Shape;141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accent5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7" name="Google Shape;14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148" name="Google Shape;148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16"/>
          <p:cNvSpPr txBox="1"/>
          <p:nvPr/>
        </p:nvSpPr>
        <p:spPr>
          <a:xfrm>
            <a:off x="302750" y="78500"/>
            <a:ext cx="13095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ICMC/USP - 2019</a:t>
            </a:r>
            <a:endParaRPr b="1" sz="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1753982" y="78500"/>
            <a:ext cx="39465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Image Processing — </a:t>
            </a:r>
            <a:r>
              <a:rPr b="1" lang="pt-BR" sz="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SCC0251/SCC5830 </a:t>
            </a:r>
            <a:endParaRPr b="1" sz="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7610472" y="78500"/>
            <a:ext cx="9285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Final Results Report</a:t>
            </a:r>
            <a:endParaRPr b="1" sz="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6" name="Google Shape;156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0" name="Google Shape;160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9" name="Google Shape;19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" name="Google Shape;24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" name="Google Shape;25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0" name="Google Shape;30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4" name="Google Shape;34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1" name="Google Shape;41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" name="Google Shape;42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latin typeface="Raleway"/>
                <a:ea typeface="Raleway"/>
                <a:cs typeface="Raleway"/>
                <a:sym typeface="Raleway"/>
              </a:rPr>
              <a:t>ICMC/USP - 2019</a:t>
            </a:r>
            <a:endParaRPr b="1" sz="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" name="Google Shape;47;p5"/>
          <p:cNvSpPr txBox="1"/>
          <p:nvPr/>
        </p:nvSpPr>
        <p:spPr>
          <a:xfrm>
            <a:off x="14491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Raleway"/>
                <a:ea typeface="Raleway"/>
                <a:cs typeface="Raleway"/>
                <a:sym typeface="Raleway"/>
              </a:rPr>
              <a:t>Image Processing — </a:t>
            </a:r>
            <a:r>
              <a:rPr b="1" lang="pt-BR" sz="800">
                <a:latin typeface="Raleway"/>
                <a:ea typeface="Raleway"/>
                <a:cs typeface="Raleway"/>
                <a:sym typeface="Raleway"/>
              </a:rPr>
              <a:t>SCC0251/SCC5830 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" name="Google Shape;48;p5"/>
          <p:cNvSpPr txBox="1"/>
          <p:nvPr/>
        </p:nvSpPr>
        <p:spPr>
          <a:xfrm>
            <a:off x="7991472" y="78500"/>
            <a:ext cx="9285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latin typeface="Raleway"/>
                <a:ea typeface="Raleway"/>
                <a:cs typeface="Raleway"/>
                <a:sym typeface="Raleway"/>
              </a:rPr>
              <a:t>Final Results Report</a:t>
            </a:r>
            <a:endParaRPr b="1" sz="7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Google Shape;56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8" name="Google Shape;58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" name="Google Shape;62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5" name="Google Shape;75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" name="Google Shape;9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4" name="Google Shape;94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ctrTitle"/>
          </p:nvPr>
        </p:nvSpPr>
        <p:spPr>
          <a:xfrm>
            <a:off x="729575" y="902800"/>
            <a:ext cx="6756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rPr lang="pt-BR" sz="44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Classifying Blood Cells</a:t>
            </a:r>
            <a:endParaRPr sz="4400">
              <a:solidFill>
                <a:srgbClr val="000000"/>
              </a:solidFill>
            </a:endParaRPr>
          </a:p>
        </p:txBody>
      </p:sp>
      <p:sp>
        <p:nvSpPr>
          <p:cNvPr id="169" name="Google Shape;169;p18"/>
          <p:cNvSpPr txBox="1"/>
          <p:nvPr>
            <p:ph idx="1" type="subTitle"/>
          </p:nvPr>
        </p:nvSpPr>
        <p:spPr>
          <a:xfrm>
            <a:off x="729575" y="2114550"/>
            <a:ext cx="7487700" cy="22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Diagnosis of blood-related diseases often require labeling and characterizing elements of the patient's blood sample. Given a microscopic picture of blood, the algorithms must identify, count and label the cells. The output differentiates the red blood cells, white blood cells and platelets utilizing image segmentation methods.</a:t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1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João Vitor Guino Rieswick, nº 9283607</a:t>
            </a:r>
            <a:endParaRPr b="1" i="1" sz="12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platelets</a:t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43" name="Google Shape;243;p27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Easy fix! The WBC mask was already calculated...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All we gotta do is remove the WBC by subtracting both masks!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(This is done before the morphological transformations, so as not to let dilated parts of WBC reminiscents appear)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4" name="Google Shape;244;p27"/>
          <p:cNvPicPr preferRelativeResize="0"/>
          <p:nvPr/>
        </p:nvPicPr>
        <p:blipFill rotWithShape="1">
          <a:blip r:embed="rId3">
            <a:alphaModFix/>
          </a:blip>
          <a:srcRect b="25503" l="9203" r="8553" t="29010"/>
          <a:stretch/>
        </p:blipFill>
        <p:spPr>
          <a:xfrm>
            <a:off x="22975" y="2383269"/>
            <a:ext cx="9044826" cy="2457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idx="4294967295" type="title"/>
          </p:nvPr>
        </p:nvSpPr>
        <p:spPr>
          <a:xfrm>
            <a:off x="828600" y="752875"/>
            <a:ext cx="2043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platelets</a:t>
            </a:r>
            <a:endParaRPr/>
          </a:p>
        </p:txBody>
      </p:sp>
      <p:sp>
        <p:nvSpPr>
          <p:cNvPr id="250" name="Google Shape;250;p28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328650" y="2816200"/>
            <a:ext cx="25431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Same distance, threshold, and watershed are applied to the platelets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There are also few but specific cases where 2 platelets are too close and end up being counted as only one.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28"/>
          <p:cNvPicPr preferRelativeResize="0"/>
          <p:nvPr/>
        </p:nvPicPr>
        <p:blipFill rotWithShape="1">
          <a:blip r:embed="rId3">
            <a:alphaModFix/>
          </a:blip>
          <a:srcRect b="-2035" l="8024" r="8033" t="6002"/>
          <a:stretch/>
        </p:blipFill>
        <p:spPr>
          <a:xfrm>
            <a:off x="3024025" y="656875"/>
            <a:ext cx="5887250" cy="45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/>
          <p:nvPr/>
        </p:nvSpPr>
        <p:spPr>
          <a:xfrm>
            <a:off x="1014450" y="1368400"/>
            <a:ext cx="6868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Lato"/>
                <a:ea typeface="Lato"/>
                <a:cs typeface="Lato"/>
                <a:sym typeface="Lato"/>
              </a:rPr>
              <a:t>Results: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29"/>
          <p:cNvPicPr preferRelativeResize="0"/>
          <p:nvPr/>
        </p:nvPicPr>
        <p:blipFill rotWithShape="1">
          <a:blip r:embed="rId3">
            <a:alphaModFix/>
          </a:blip>
          <a:srcRect b="0" l="17251" r="17251" t="0"/>
          <a:stretch/>
        </p:blipFill>
        <p:spPr>
          <a:xfrm>
            <a:off x="1905000" y="1141050"/>
            <a:ext cx="5031811" cy="37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platelets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9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267" name="Google Shape;267;p30"/>
          <p:cNvPicPr preferRelativeResize="0"/>
          <p:nvPr/>
        </p:nvPicPr>
        <p:blipFill rotWithShape="1">
          <a:blip r:embed="rId3">
            <a:alphaModFix/>
          </a:blip>
          <a:srcRect b="23568" l="8189" r="7904" t="28768"/>
          <a:stretch/>
        </p:blipFill>
        <p:spPr>
          <a:xfrm>
            <a:off x="196925" y="2504749"/>
            <a:ext cx="8746030" cy="24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0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Different color, same beginning!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Conversion from RGB to HSV.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Mask specific range of values.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Series of morphological operations.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1"/>
          <p:cNvSpPr txBox="1"/>
          <p:nvPr>
            <p:ph idx="4294967295" type="title"/>
          </p:nvPr>
        </p:nvSpPr>
        <p:spPr>
          <a:xfrm>
            <a:off x="828600" y="752875"/>
            <a:ext cx="2555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542500" y="2708325"/>
            <a:ext cx="23736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Problem! The same process from now on won’t work.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Due to a lack of constant shape, the algorithms will separate the mask into regions, not individuals cells.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b="3508" l="14222" r="54157" t="7205"/>
          <a:stretch/>
        </p:blipFill>
        <p:spPr>
          <a:xfrm>
            <a:off x="3264500" y="581400"/>
            <a:ext cx="3135199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1"/>
          <p:cNvPicPr preferRelativeResize="0"/>
          <p:nvPr/>
        </p:nvPicPr>
        <p:blipFill rotWithShape="1">
          <a:blip r:embed="rId4">
            <a:alphaModFix/>
          </a:blip>
          <a:srcRect b="4268" l="56625" r="13492" t="6803"/>
          <a:stretch/>
        </p:blipFill>
        <p:spPr>
          <a:xfrm>
            <a:off x="6075575" y="533925"/>
            <a:ext cx="2782450" cy="434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</p:txBody>
      </p:sp>
      <p:sp>
        <p:nvSpPr>
          <p:cNvPr id="283" name="Google Shape;283;p32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84" name="Google Shape;284;p32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Solution: Using a different approach.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50" y="2048800"/>
            <a:ext cx="3415067" cy="25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517" y="2048800"/>
            <a:ext cx="3415067" cy="25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2"/>
          <p:cNvPicPr preferRelativeResize="0"/>
          <p:nvPr/>
        </p:nvPicPr>
        <p:blipFill rotWithShape="1">
          <a:blip r:embed="rId5">
            <a:alphaModFix/>
          </a:blip>
          <a:srcRect b="0" l="0" r="27012" t="0"/>
          <a:stretch/>
        </p:blipFill>
        <p:spPr>
          <a:xfrm>
            <a:off x="5822400" y="2043775"/>
            <a:ext cx="2492574" cy="256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3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</p:txBody>
      </p:sp>
      <p:sp>
        <p:nvSpPr>
          <p:cNvPr id="293" name="Google Shape;293;p33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94" name="Google Shape;294;p33"/>
          <p:cNvSpPr txBox="1"/>
          <p:nvPr/>
        </p:nvSpPr>
        <p:spPr>
          <a:xfrm>
            <a:off x="481050" y="13684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Solution: Circle Hough Transform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Besides not being constant in shape, they are still, for the mos part, oval.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CHT is a feature extraction technique for detecting circles.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5" name="Google Shape;295;p33"/>
          <p:cNvPicPr preferRelativeResize="0"/>
          <p:nvPr/>
        </p:nvPicPr>
        <p:blipFill rotWithShape="1">
          <a:blip r:embed="rId3">
            <a:alphaModFix/>
          </a:blip>
          <a:srcRect b="5525" l="22618" r="21942" t="8938"/>
          <a:stretch/>
        </p:blipFill>
        <p:spPr>
          <a:xfrm>
            <a:off x="2627525" y="2228775"/>
            <a:ext cx="3619050" cy="27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4"/>
          <p:cNvSpPr txBox="1"/>
          <p:nvPr/>
        </p:nvSpPr>
        <p:spPr>
          <a:xfrm>
            <a:off x="1014450" y="1368400"/>
            <a:ext cx="6868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Lato"/>
                <a:ea typeface="Lato"/>
                <a:cs typeface="Lato"/>
                <a:sym typeface="Lato"/>
              </a:rPr>
              <a:t>Results: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p34"/>
          <p:cNvPicPr preferRelativeResize="0"/>
          <p:nvPr/>
        </p:nvPicPr>
        <p:blipFill rotWithShape="1">
          <a:blip r:embed="rId3">
            <a:alphaModFix/>
          </a:blip>
          <a:srcRect b="0" l="17251" r="17251" t="0"/>
          <a:stretch/>
        </p:blipFill>
        <p:spPr>
          <a:xfrm>
            <a:off x="1905000" y="1141050"/>
            <a:ext cx="5031811" cy="37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4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4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5"/>
          <p:cNvSpPr txBox="1"/>
          <p:nvPr/>
        </p:nvSpPr>
        <p:spPr>
          <a:xfrm>
            <a:off x="1014450" y="1368400"/>
            <a:ext cx="6868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Lato"/>
                <a:ea typeface="Lato"/>
                <a:cs typeface="Lato"/>
                <a:sym typeface="Lato"/>
              </a:rPr>
              <a:t>Results: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35"/>
          <p:cNvPicPr preferRelativeResize="0"/>
          <p:nvPr/>
        </p:nvPicPr>
        <p:blipFill rotWithShape="1">
          <a:blip r:embed="rId3">
            <a:alphaModFix/>
          </a:blip>
          <a:srcRect b="0" l="17251" r="17251" t="0"/>
          <a:stretch/>
        </p:blipFill>
        <p:spPr>
          <a:xfrm>
            <a:off x="1905000" y="1141050"/>
            <a:ext cx="5031811" cy="37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5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red blood cells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5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6"/>
          <p:cNvSpPr txBox="1"/>
          <p:nvPr>
            <p:ph idx="4294967295" type="title"/>
          </p:nvPr>
        </p:nvSpPr>
        <p:spPr>
          <a:xfrm>
            <a:off x="6762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Final result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/>
          <p:nvPr/>
        </p:nvSpPr>
        <p:spPr>
          <a:xfrm>
            <a:off x="3138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318" name="Google Shape;3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975" y="485850"/>
            <a:ext cx="6295226" cy="472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6"/>
          <p:cNvSpPr txBox="1"/>
          <p:nvPr/>
        </p:nvSpPr>
        <p:spPr>
          <a:xfrm>
            <a:off x="328650" y="2054200"/>
            <a:ext cx="25431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General accuracy of </a:t>
            </a:r>
            <a:r>
              <a:rPr b="1" lang="pt-BR" u="sng">
                <a:latin typeface="Lato"/>
                <a:ea typeface="Lato"/>
                <a:cs typeface="Lato"/>
                <a:sym typeface="Lato"/>
              </a:rPr>
              <a:t>87,6%</a:t>
            </a:r>
            <a:r>
              <a:rPr b="1" lang="pt-BR">
                <a:latin typeface="Lato"/>
                <a:ea typeface="Lato"/>
                <a:cs typeface="Lato"/>
                <a:sym typeface="Lato"/>
              </a:rPr>
              <a:t>, considering total number WBC, RBC and Platelets found compared to the dataset annotation files.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WBC:   94.4%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RBC:     87.5%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Platelets:   82.0%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975" y="1119250"/>
            <a:ext cx="3900426" cy="292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>
            <p:ph idx="4294967295" type="body"/>
          </p:nvPr>
        </p:nvSpPr>
        <p:spPr>
          <a:xfrm>
            <a:off x="442992" y="604875"/>
            <a:ext cx="8181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800"/>
              <a:t>Example of input images from the dataset</a:t>
            </a:r>
            <a:endParaRPr b="1" sz="1800"/>
          </a:p>
        </p:txBody>
      </p:sp>
      <p:sp>
        <p:nvSpPr>
          <p:cNvPr id="176" name="Google Shape;176;p19"/>
          <p:cNvSpPr txBox="1"/>
          <p:nvPr/>
        </p:nvSpPr>
        <p:spPr>
          <a:xfrm>
            <a:off x="470975" y="4249575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458575" y="40845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At first glance: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Both white blood cells (WBC) and platelets are blue/purple, while red blood cells have a red hue.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Platelets are the smallest elements in the picture, while WBCs are much bigger.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850" y="1109092"/>
            <a:ext cx="3900434" cy="292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white blood cells</a:t>
            </a: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22232" l="8593" r="8618" t="28284"/>
          <a:stretch/>
        </p:blipFill>
        <p:spPr>
          <a:xfrm>
            <a:off x="99150" y="2507250"/>
            <a:ext cx="8737749" cy="256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Color segmentation!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Conversion from RGB to HSV.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Mask specific range of values.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Series of morphological operations.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white blood cells</a:t>
            </a:r>
            <a:endParaRPr/>
          </a:p>
        </p:txBody>
      </p:sp>
      <p:sp>
        <p:nvSpPr>
          <p:cNvPr id="192" name="Google Shape;192;p21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Needs polish!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Good for selecting areas, not good enough for counting.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Might join different WBCs into only one.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p21"/>
          <p:cNvPicPr preferRelativeResize="0"/>
          <p:nvPr/>
        </p:nvPicPr>
        <p:blipFill rotWithShape="1">
          <a:blip r:embed="rId3">
            <a:alphaModFix/>
          </a:blip>
          <a:srcRect b="20236" l="7862" r="6856" t="27335"/>
          <a:stretch/>
        </p:blipFill>
        <p:spPr>
          <a:xfrm>
            <a:off x="4525" y="2281525"/>
            <a:ext cx="9144001" cy="2761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white blood cells</a:t>
            </a: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 rotWithShape="1">
          <a:blip r:embed="rId3">
            <a:alphaModFix/>
          </a:blip>
          <a:srcRect b="22600" l="7539" r="7368" t="27074"/>
          <a:stretch/>
        </p:blipFill>
        <p:spPr>
          <a:xfrm>
            <a:off x="-76200" y="2357726"/>
            <a:ext cx="9327195" cy="27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One way to solve it: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Distance transforming WBC’s mask.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pt-BR">
                <a:latin typeface="Lato"/>
                <a:ea typeface="Lato"/>
                <a:cs typeface="Lato"/>
                <a:sym typeface="Lato"/>
              </a:rPr>
              <a:t>pplying certain </a:t>
            </a:r>
            <a:r>
              <a:rPr lang="pt-BR">
                <a:latin typeface="Lato"/>
                <a:ea typeface="Lato"/>
                <a:cs typeface="Lato"/>
                <a:sym typeface="Lato"/>
              </a:rPr>
              <a:t>threshold to transformed mask leaves us with only the center of each WBC.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Now we know the correct number of WBCs in the picture.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white blood cells</a:t>
            </a:r>
            <a:endParaRPr/>
          </a:p>
        </p:txBody>
      </p:sp>
      <p:sp>
        <p:nvSpPr>
          <p:cNvPr id="208" name="Google Shape;208;p23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9" name="Google Shape;209;p23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Finishing touches: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Bind WBC mask with threshold mask to obtain “unknown region” mask.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The watershed algorithm expands each “center” of the mask, </a:t>
            </a:r>
            <a:r>
              <a:rPr lang="pt-BR">
                <a:latin typeface="Lato"/>
                <a:ea typeface="Lato"/>
                <a:cs typeface="Lato"/>
                <a:sym typeface="Lato"/>
              </a:rPr>
              <a:t>resulting in a good approximation of area for each element.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0" name="Google Shape;210;p23"/>
          <p:cNvPicPr preferRelativeResize="0"/>
          <p:nvPr/>
        </p:nvPicPr>
        <p:blipFill rotWithShape="1">
          <a:blip r:embed="rId3">
            <a:alphaModFix/>
          </a:blip>
          <a:srcRect b="24536" l="8488" r="34462" t="28040"/>
          <a:stretch/>
        </p:blipFill>
        <p:spPr>
          <a:xfrm>
            <a:off x="1242175" y="2330075"/>
            <a:ext cx="6586476" cy="268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1014450" y="1368400"/>
            <a:ext cx="6868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Lato"/>
                <a:ea typeface="Lato"/>
                <a:cs typeface="Lato"/>
                <a:sym typeface="Lato"/>
              </a:rPr>
              <a:t>Results: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1141050"/>
            <a:ext cx="5031811" cy="37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white blood cells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platelets</a:t>
            </a:r>
            <a:endParaRPr/>
          </a:p>
        </p:txBody>
      </p:sp>
      <p:pic>
        <p:nvPicPr>
          <p:cNvPr id="224" name="Google Shape;224;p25"/>
          <p:cNvPicPr preferRelativeResize="0"/>
          <p:nvPr/>
        </p:nvPicPr>
        <p:blipFill rotWithShape="1">
          <a:blip r:embed="rId3">
            <a:alphaModFix/>
          </a:blip>
          <a:srcRect b="24049" l="8727" r="8078" t="29494"/>
          <a:stretch/>
        </p:blipFill>
        <p:spPr>
          <a:xfrm>
            <a:off x="-40850" y="2612479"/>
            <a:ext cx="9144001" cy="250807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5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They are not so different from WBCs in terms of color…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It starts the same!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Conversion from RGB to HSV.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Mask specific range of values.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Series of morphological operations.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idx="4294967295" type="title"/>
          </p:nvPr>
        </p:nvSpPr>
        <p:spPr>
          <a:xfrm>
            <a:off x="828600" y="75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Extracting and labelling platelets</a:t>
            </a:r>
            <a:endParaRPr/>
          </a:p>
        </p:txBody>
      </p:sp>
      <p:pic>
        <p:nvPicPr>
          <p:cNvPr id="232" name="Google Shape;232;p26"/>
          <p:cNvPicPr preferRelativeResize="0"/>
          <p:nvPr/>
        </p:nvPicPr>
        <p:blipFill rotWithShape="1">
          <a:blip r:embed="rId3">
            <a:alphaModFix/>
          </a:blip>
          <a:srcRect b="24049" l="8727" r="8078" t="29494"/>
          <a:stretch/>
        </p:blipFill>
        <p:spPr>
          <a:xfrm>
            <a:off x="-40850" y="2612479"/>
            <a:ext cx="9144001" cy="2508071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/>
          <p:nvPr/>
        </p:nvSpPr>
        <p:spPr>
          <a:xfrm>
            <a:off x="390090" y="888450"/>
            <a:ext cx="328800" cy="32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481050" y="1444600"/>
            <a:ext cx="8181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Lato"/>
                <a:ea typeface="Lato"/>
                <a:cs typeface="Lato"/>
                <a:sym typeface="Lato"/>
              </a:rPr>
              <a:t>They are not so different from WBCs in terms of color…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It starts the same!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Conversion from RGB to HSV.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Mask specific range of values.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Series of morphological operations.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5" name="Google Shape;235;p26"/>
          <p:cNvCxnSpPr/>
          <p:nvPr/>
        </p:nvCxnSpPr>
        <p:spPr>
          <a:xfrm flipH="1">
            <a:off x="7202700" y="1882050"/>
            <a:ext cx="508200" cy="2082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26"/>
          <p:cNvSpPr txBox="1"/>
          <p:nvPr/>
        </p:nvSpPr>
        <p:spPr>
          <a:xfrm>
            <a:off x="6637200" y="1444600"/>
            <a:ext cx="2887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NOT PLATELETS!</a:t>
            </a:r>
            <a:endParaRPr b="1" sz="18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